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77" r:id="rId4"/>
    <p:sldId id="278" r:id="rId5"/>
    <p:sldId id="276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8455" autoAdjust="0"/>
  </p:normalViewPr>
  <p:slideViewPr>
    <p:cSldViewPr>
      <p:cViewPr>
        <p:scale>
          <a:sx n="81" d="100"/>
          <a:sy n="81" d="100"/>
        </p:scale>
        <p:origin x="-1182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569D359-CF30-466C-9265-4DFC2ED84265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B16C1F-0265-4A39-9036-E5971D1C8A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330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4553-68F5-45DF-BF06-FBFB1F0B9AF3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AD1DD-0505-42E8-9C14-B7EFEB01C39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0772-15D2-4E42-AEAD-5B0A19679A34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CD123-3353-4BAD-8BDA-12809CE2CB8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3B16-0C1D-4799-B854-8B079124F654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78502-3FD6-4D17-8421-0ED5DBD48DC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F18F-477F-4D92-9E82-3431EE89B23D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F465-BAE7-47E7-BB6E-A0E5F6D4BC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5E09-527F-4728-89F3-BC76B14C8DEE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8E13B-6100-4CA4-A6BF-6867DA1DAB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2DFFA-974B-4999-88D2-51023DAE9137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42C6-26DD-49E7-AD81-3843F59B456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756C-AEDD-4A78-A428-457340187EE8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EF4A7-E5CA-4D10-BE89-D14D651552F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72B6-412F-4FDA-AC5F-8C4C586438FE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8685-10A4-45F9-8B43-BDFFFD95E6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B0A4-FE2C-4BD5-AF32-6FE591EEE65A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7902-2B3C-4DB1-8F57-375F44B2025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FE00-B093-481D-ACD6-FD6F12EB011E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1DA89-6C8C-4A1D-89AE-4904BE7E2C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8D50-BDE3-4128-8170-098F29EE8C27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90AEE-8608-4A83-94E7-BAABDC246D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86689B-9AFD-4A05-9FFA-349039F65D32}" type="datetimeFigureOut">
              <a:rPr lang="nl-NL"/>
              <a:pPr>
                <a:defRPr/>
              </a:pPr>
              <a:t>27-9-2013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35D28C-DD58-4271-8634-780A7672BA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4211960" y="3789040"/>
            <a:ext cx="4506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 smtClean="0"/>
              <a:t>Beroep en BPV</a:t>
            </a:r>
            <a:endParaRPr lang="nl-NL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7211144" cy="504056"/>
          </a:xfrm>
        </p:spPr>
        <p:txBody>
          <a:bodyPr/>
          <a:lstStyle/>
          <a:p>
            <a:pPr algn="l"/>
            <a:r>
              <a:rPr lang="nl-NL" sz="2800" b="1" dirty="0" smtClean="0"/>
              <a:t>Competentiescan</a:t>
            </a:r>
            <a:endParaRPr lang="nl-N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26416" r="14059" b="5746"/>
          <a:stretch>
            <a:fillRect/>
          </a:stretch>
        </p:blipFill>
        <p:spPr bwMode="auto">
          <a:xfrm>
            <a:off x="1619671" y="1988840"/>
            <a:ext cx="67367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38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80728"/>
            <a:ext cx="4608512" cy="648072"/>
          </a:xfrm>
          <a:solidFill>
            <a:schemeClr val="bg1"/>
          </a:solidFill>
        </p:spPr>
        <p:txBody>
          <a:bodyPr/>
          <a:lstStyle/>
          <a:p>
            <a:r>
              <a:rPr lang="nl-NL" altLang="nl-NL" sz="2800" b="1" dirty="0"/>
              <a:t>Beroeps Gericht Onderwijs</a:t>
            </a:r>
            <a:endParaRPr lang="nl-NL" sz="2800" b="1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pic>
        <p:nvPicPr>
          <p:cNvPr id="5" name="Afbeelding 9" descr="C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03" y="1484784"/>
            <a:ext cx="4481512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331640" y="1959421"/>
            <a:ext cx="51125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nl-NL" altLang="nl-NL" sz="2000" dirty="0" smtClean="0">
                <a:latin typeface="Verdana" pitchFamily="34" charset="0"/>
              </a:rPr>
              <a:t>Helicon beoordeelt </a:t>
            </a:r>
            <a:r>
              <a:rPr lang="nl-NL" altLang="nl-NL" sz="2000" dirty="0">
                <a:latin typeface="Verdana" pitchFamily="34" charset="0"/>
              </a:rPr>
              <a:t>op:</a:t>
            </a:r>
          </a:p>
          <a:p>
            <a:pPr>
              <a:spcBef>
                <a:spcPct val="20000"/>
              </a:spcBef>
            </a:pPr>
            <a:endParaRPr lang="nl-NL" altLang="nl-NL" sz="2000" dirty="0">
              <a:latin typeface="Verdana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altLang="nl-NL" sz="2000" dirty="0">
                <a:latin typeface="Verdana" pitchFamily="34" charset="0"/>
              </a:rPr>
              <a:t>Kennis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altLang="nl-NL" sz="2000" dirty="0">
                <a:latin typeface="Verdana" pitchFamily="34" charset="0"/>
              </a:rPr>
              <a:t>Houding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nl-NL" altLang="nl-NL" sz="2000" dirty="0">
                <a:latin typeface="Verdana" pitchFamily="34" charset="0"/>
              </a:rPr>
              <a:t>Vaardigheden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908720"/>
            <a:ext cx="5040560" cy="706090"/>
          </a:xfrm>
        </p:spPr>
        <p:txBody>
          <a:bodyPr/>
          <a:lstStyle/>
          <a:p>
            <a:pPr algn="l"/>
            <a:r>
              <a:rPr lang="nl-NL" altLang="nl-NL" sz="2800" b="1" dirty="0"/>
              <a:t>Deze worden beoordeelt d.m.v.: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2204864"/>
            <a:ext cx="7211144" cy="1508105"/>
          </a:xfrm>
        </p:spPr>
        <p:txBody>
          <a:bodyPr wrap="square">
            <a:spAutoFit/>
          </a:bodyPr>
          <a:lstStyle/>
          <a:p>
            <a:r>
              <a:rPr lang="nl-NL" sz="2000" dirty="0">
                <a:latin typeface="Verdana" pitchFamily="34" charset="0"/>
              </a:rPr>
              <a:t>Theoretische toetsen</a:t>
            </a:r>
          </a:p>
          <a:p>
            <a:r>
              <a:rPr lang="nl-NL" sz="2000" dirty="0">
                <a:latin typeface="Verdana" pitchFamily="34" charset="0"/>
              </a:rPr>
              <a:t>Praktische handelingen</a:t>
            </a:r>
          </a:p>
          <a:p>
            <a:r>
              <a:rPr lang="nl-NL" sz="2000" dirty="0">
                <a:latin typeface="Verdana" pitchFamily="34" charset="0"/>
              </a:rPr>
              <a:t>Beoordelen van competenties</a:t>
            </a:r>
          </a:p>
          <a:p>
            <a:endParaRPr lang="nl-NL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6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3816424" cy="652934"/>
          </a:xfrm>
        </p:spPr>
        <p:txBody>
          <a:bodyPr/>
          <a:lstStyle/>
          <a:p>
            <a:pPr algn="l"/>
            <a:r>
              <a:rPr lang="nl-NL" sz="2800" b="1" u="sng" dirty="0"/>
              <a:t>Theoretische </a:t>
            </a:r>
            <a:r>
              <a:rPr lang="nl-NL" sz="2800" b="1" u="sng" dirty="0" smtClean="0"/>
              <a:t>toetsen</a:t>
            </a:r>
            <a:endParaRPr lang="nl-NL" sz="2800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 smtClean="0"/>
          </a:p>
          <a:p>
            <a:pPr marL="0" indent="0" eaLnBrk="1" hangingPunct="1">
              <a:buFontTx/>
              <a:buNone/>
              <a:defRPr/>
            </a:pPr>
            <a:endParaRPr lang="nl-NL" dirty="0" smtClean="0"/>
          </a:p>
          <a:p>
            <a:pPr marL="0" indent="0" eaLnBrk="1" hangingPunct="1">
              <a:buFontTx/>
              <a:buNone/>
              <a:defRPr/>
            </a:pPr>
            <a:endParaRPr lang="nl-NL" dirty="0" smtClean="0"/>
          </a:p>
          <a:p>
            <a:pPr marL="0" indent="0" eaLnBrk="1" hangingPunct="1">
              <a:buFontTx/>
              <a:buNone/>
              <a:defRPr/>
            </a:pPr>
            <a:endParaRPr lang="nl-NL" dirty="0" smtClean="0"/>
          </a:p>
        </p:txBody>
      </p:sp>
      <p:pic>
        <p:nvPicPr>
          <p:cNvPr id="5" name="Picture 2" descr="http://1.bp.blogspot.com/-K5sEJkDlmNc/T9W4MPr8i1I/AAAAAAAAA7k/HY7dlVVZylI/s1600/toe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43" y="1772816"/>
            <a:ext cx="36718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53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859216" cy="432048"/>
          </a:xfrm>
        </p:spPr>
        <p:txBody>
          <a:bodyPr/>
          <a:lstStyle/>
          <a:p>
            <a:pPr algn="l"/>
            <a:r>
              <a:rPr lang="nl-NL" altLang="nl-NL" sz="2800" b="1" u="sng" dirty="0"/>
              <a:t>Praktische </a:t>
            </a:r>
            <a:r>
              <a:rPr lang="nl-NL" altLang="nl-NL" sz="2800" b="1" u="sng" dirty="0" smtClean="0"/>
              <a:t>handelingen</a:t>
            </a:r>
            <a:r>
              <a:rPr lang="nl-NL" altLang="nl-NL" sz="2800" dirty="0" smtClean="0"/>
              <a:t>             Tijdens </a:t>
            </a:r>
            <a:r>
              <a:rPr lang="nl-NL" altLang="nl-NL" sz="2800" dirty="0" err="1"/>
              <a:t>vakdag</a:t>
            </a:r>
            <a:r>
              <a:rPr lang="nl-NL" altLang="nl-NL" sz="2800" dirty="0"/>
              <a:t> of </a:t>
            </a:r>
            <a:r>
              <a:rPr lang="nl-NL" altLang="nl-NL" sz="2800" dirty="0" smtClean="0"/>
              <a:t>BPV</a:t>
            </a:r>
            <a:endParaRPr lang="nl-NL" sz="2800" dirty="0"/>
          </a:p>
        </p:txBody>
      </p:sp>
      <p:pic>
        <p:nvPicPr>
          <p:cNvPr id="7" name="Picture 10" descr="http://www.outdoor-tours.com/wordpress/wp-content/uploads/outdoor-tourscom-02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795551"/>
            <a:ext cx="2473036" cy="185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http://t1.gstatic.com/images?q=tbn:ANd9GcQresYsQaI9z0NYADbJVlkZYCXBdb1hBkOiLHUECYD6-WSgykfD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91" y="3914353"/>
            <a:ext cx="18478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6" descr="http://t0.gstatic.com/images?q=tbn:ANd9GcQP2Nn_pS0G-hSXvjQJpfTKM7on0nD8_OQbvxJkPzPMnOih7pnzcQ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3914353"/>
            <a:ext cx="184785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 descr="http://www.decirkelcreil.nl/attachments/Image/massage_spo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71032"/>
            <a:ext cx="3480817" cy="2510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2" descr="http://www.renkum.nl/dgr/gx/ZgkjcoqIC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95" y="1783718"/>
            <a:ext cx="2490041" cy="1861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4" descr="http://t0.gstatic.com/images?q=tbn:ANd9GcSGYhHHkfn4ruQsN5zdvZsXzrPSfdNYJ8LwBlraVKxexc2WIzJcYA&amp;t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882" y="1772816"/>
            <a:ext cx="2466975" cy="1847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5770984" cy="562074"/>
          </a:xfrm>
        </p:spPr>
        <p:txBody>
          <a:bodyPr/>
          <a:lstStyle/>
          <a:p>
            <a:pPr algn="l"/>
            <a:r>
              <a:rPr lang="nl-NL" sz="2800" b="1" u="sng" dirty="0"/>
              <a:t>Bewijzen van </a:t>
            </a:r>
            <a:r>
              <a:rPr lang="nl-NL" sz="2800" b="1" u="sng" dirty="0" smtClean="0"/>
              <a:t>competenties</a:t>
            </a: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772816"/>
            <a:ext cx="7067128" cy="44973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alt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Beslissen </a:t>
            </a: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activiteiten initiëren</a:t>
            </a:r>
          </a:p>
          <a:p>
            <a:pPr>
              <a:buFont typeface="Wingdings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Samenwerken en overleggen</a:t>
            </a:r>
          </a:p>
          <a:p>
            <a:pPr>
              <a:buFont typeface="Wingdings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Presenteren</a:t>
            </a:r>
          </a:p>
          <a:p>
            <a:pPr>
              <a:buFont typeface="Wingdings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Formuleren en rapporteren</a:t>
            </a:r>
          </a:p>
          <a:p>
            <a:pPr>
              <a:buFont typeface="Wingdings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Vakdeskundigheid toepassen</a:t>
            </a:r>
          </a:p>
          <a:p>
            <a:pPr>
              <a:buFont typeface="Wingdings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Materialen en middelen inzetten</a:t>
            </a:r>
          </a:p>
          <a:p>
            <a:pPr>
              <a:buFont typeface="Wingdings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Onderzoeken</a:t>
            </a:r>
          </a:p>
          <a:p>
            <a:pPr>
              <a:buFont typeface="Wingdings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Leren</a:t>
            </a:r>
          </a:p>
          <a:p>
            <a:pPr>
              <a:buFont typeface="Wingdings" pitchFamily="2" charset="2"/>
              <a:buChar char="§"/>
            </a:pPr>
            <a:r>
              <a:rPr lang="nl-NL" alt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Plannen en </a:t>
            </a:r>
            <a:r>
              <a:rPr lang="nl-NL" alt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organiseren</a:t>
            </a:r>
            <a:endParaRPr lang="nl-NL" alt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4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8"/>
          <a:stretch>
            <a:fillRect/>
          </a:stretch>
        </p:blipFill>
        <p:spPr bwMode="auto">
          <a:xfrm>
            <a:off x="7610126" y="2957563"/>
            <a:ext cx="1533874" cy="232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7139136" cy="436910"/>
          </a:xfrm>
        </p:spPr>
        <p:txBody>
          <a:bodyPr/>
          <a:lstStyle/>
          <a:p>
            <a:pPr algn="l"/>
            <a:r>
              <a:rPr lang="nl-NL" altLang="nl-NL" sz="2800" b="1" dirty="0"/>
              <a:t>Studie Loopbaan Begeleiding (SLB)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5656" y="1556792"/>
            <a:ext cx="7067128" cy="456937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nl-NL" sz="2000" dirty="0"/>
              <a:t>Doel:</a:t>
            </a:r>
          </a:p>
          <a:p>
            <a:pPr>
              <a:defRPr/>
            </a:pPr>
            <a:r>
              <a:rPr lang="nl-NL" sz="2000" dirty="0"/>
              <a:t>Jezelf leren kennen (welke capaciteiten, interesses, ambities, wensen etc.)</a:t>
            </a:r>
          </a:p>
          <a:p>
            <a:pPr>
              <a:defRPr/>
            </a:pPr>
            <a:r>
              <a:rPr lang="nl-NL" sz="2000" dirty="0"/>
              <a:t>Coachen bij het maken van keuzes omtrent persoonlijke ontwikkeling, competenties en loopbaanplanning</a:t>
            </a:r>
          </a:p>
          <a:p>
            <a:pPr>
              <a:defRPr/>
            </a:pPr>
            <a:r>
              <a:rPr lang="nl-NL" sz="2000" dirty="0"/>
              <a:t>Oriëntatie op het beroepenveld, de sector en mogelijke vervolgopleidingen</a:t>
            </a:r>
          </a:p>
          <a:p>
            <a:pPr marL="0" indent="0">
              <a:buFontTx/>
              <a:buNone/>
              <a:defRPr/>
            </a:pPr>
            <a:endParaRPr lang="nl-NL" sz="2000" dirty="0" smtClean="0"/>
          </a:p>
          <a:p>
            <a:pPr marL="0" indent="0">
              <a:buFontTx/>
              <a:buNone/>
              <a:defRPr/>
            </a:pPr>
            <a:endParaRPr lang="nl-NL" sz="2000" dirty="0"/>
          </a:p>
          <a:p>
            <a:pPr marL="0" indent="0" algn="ctr">
              <a:buFontTx/>
              <a:buNone/>
              <a:defRPr/>
            </a:pPr>
            <a:r>
              <a:rPr lang="nl-NL" sz="2000" b="1" i="1" dirty="0"/>
              <a:t>Verzameld in Portfolio</a:t>
            </a:r>
          </a:p>
          <a:p>
            <a:pPr marL="0" indent="0" algn="ctr">
              <a:buFontTx/>
              <a:buNone/>
              <a:defRPr/>
            </a:pPr>
            <a:endParaRPr lang="nl-NL" sz="2000" b="1" i="1" dirty="0"/>
          </a:p>
          <a:p>
            <a:pPr marL="0" indent="0" algn="ctr">
              <a:buFontTx/>
              <a:buNone/>
              <a:defRPr/>
            </a:pPr>
            <a:r>
              <a:rPr lang="nl-NL" sz="2000" b="1" i="1" dirty="0"/>
              <a:t>Input voor mentor bij voortgangsgesprekken en mentoruur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4249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980728"/>
            <a:ext cx="5616624" cy="648072"/>
          </a:xfrm>
        </p:spPr>
        <p:txBody>
          <a:bodyPr/>
          <a:lstStyle/>
          <a:p>
            <a:pPr algn="l"/>
            <a:r>
              <a:rPr lang="nl-NL" altLang="nl-NL" sz="2800" b="1" dirty="0"/>
              <a:t>Voortgangsgesprek</a:t>
            </a:r>
            <a:endParaRPr lang="nl-NL" sz="28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1556792"/>
            <a:ext cx="6995120" cy="4569371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Twee keer per jaar met mentor</a:t>
            </a:r>
          </a:p>
          <a:p>
            <a:pPr eaLnBrk="1" hangingPunct="1">
              <a:defRPr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gesprek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hoe gaat het? 0-meting</a:t>
            </a:r>
          </a:p>
          <a:p>
            <a:pPr eaLnBrk="1" hangingPunct="1">
              <a:defRPr/>
            </a:pP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1" hangingPunct="1">
              <a:defRPr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2</a:t>
            </a:r>
            <a:r>
              <a:rPr lang="nl-NL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de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gesprek  competenties bewijzen</a:t>
            </a:r>
          </a:p>
          <a:p>
            <a:pPr lvl="2" eaLnBrk="1" hangingPunct="1">
              <a:defRPr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Leerjaar 1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  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stap 1/2</a:t>
            </a:r>
          </a:p>
          <a:p>
            <a:pPr lvl="2" eaLnBrk="1" hangingPunct="1">
              <a:defRPr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Leerjaar 2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  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stap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3/4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lvl="2" eaLnBrk="1" hangingPunct="1">
              <a:defRPr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Leerjaar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3/4 </a:t>
            </a: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 gemiddeld stap </a:t>
            </a:r>
            <a:r>
              <a:rPr lang="nl-NL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5/6</a:t>
            </a:r>
            <a:endParaRPr lang="nl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22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7211144" cy="436910"/>
          </a:xfrm>
        </p:spPr>
        <p:txBody>
          <a:bodyPr/>
          <a:lstStyle/>
          <a:p>
            <a:pPr algn="l"/>
            <a:r>
              <a:rPr lang="nl-NL" altLang="nl-NL" sz="2800" b="1" dirty="0"/>
              <a:t>Competentie</a:t>
            </a:r>
            <a:endParaRPr lang="nl-NL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/>
          <a:stretch>
            <a:fillRect/>
          </a:stretch>
        </p:blipFill>
        <p:spPr bwMode="auto">
          <a:xfrm>
            <a:off x="244474" y="2924944"/>
            <a:ext cx="8672513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753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160</Words>
  <Application>Microsoft Office PowerPoint</Application>
  <PresentationFormat>Diavoorstelling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Beroeps Gericht Onderwijs</vt:lpstr>
      <vt:lpstr>Deze worden beoordeelt d.m.v.:</vt:lpstr>
      <vt:lpstr>Theoretische toetsen</vt:lpstr>
      <vt:lpstr>Praktische handelingen             Tijdens vakdag of BPV</vt:lpstr>
      <vt:lpstr>Bewijzen van competenties</vt:lpstr>
      <vt:lpstr>Studie Loopbaan Begeleiding (SLB)</vt:lpstr>
      <vt:lpstr>Voortgangsgesprek</vt:lpstr>
      <vt:lpstr>Competentie</vt:lpstr>
      <vt:lpstr>Competentiescan</vt:lpstr>
    </vt:vector>
  </TitlesOfParts>
  <Company>Helicon Opleidingen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Silvia Temmink</cp:lastModifiedBy>
  <cp:revision>21</cp:revision>
  <dcterms:created xsi:type="dcterms:W3CDTF">2011-10-14T07:30:03Z</dcterms:created>
  <dcterms:modified xsi:type="dcterms:W3CDTF">2013-09-27T07:46:03Z</dcterms:modified>
</cp:coreProperties>
</file>